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4b0fc2e1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古典希腊文化与罗马文化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70fd6b5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中古西欧文化</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a5d8bc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拜占庭、俄罗斯文化</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edb14e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古希腊文化与欧洲中世纪文化的关系</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40ebf17f4?vop=1&amp;pid=470fd6b5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本题考查中世纪西欧文化的传承与发展。选择B：材料“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宫廷学校教授拉丁语文法与修辞，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亚琛王宫礼拜堂采用罗马式拱顶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，浮雕装饰融合日耳曼动物纹饰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”表明古希腊罗马文化对中世纪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西欧文化的影响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，以及西欧文化在中世纪西欧的传承与发展。排除A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：材料虽然体现了西欧对古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希腊罗马文化的继承发展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，但并没有通过对比体现古希腊罗马文化的先进性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，此项是对材料的过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度解读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。排除C：材料反映的是西欧对古希腊罗马文化的继承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，并未提到这是城市复兴时期的文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化特色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。排除D：材料没有提到查理曼大帝的做法与文艺复兴之间的关系，根据所学可知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复兴始于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14世纪，与查理曼大帝时期相隔较远。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8c7dd1789?pid=470fd6b59&amp;color=0,0,0&amp;vtp=1&amp;bt=1&amp;bbb=1&amp;hb=1"/>
          <p:cNvSpPr/>
          <p:nvPr/>
        </p:nvSpPr>
        <p:spPr>
          <a:xfrm>
            <a:off x="722376" y="972000"/>
            <a:ext cx="10753344" cy="719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[河北保定、沧州名校联盟2025高二期中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下表所示为中世纪西欧部分人物关于王权与教权关系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的重要论述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这些论述(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2" name="QC_5_BD.13_2#8c7dd1789?colgroup=6,34&amp;pid=470fd6b59&amp;color=0,0,0&amp;vtp=1&amp;bbb=1&amp;hb=1"/>
          <p:cNvGraphicFramePr>
            <a:graphicFrameLocks noGrp="1"/>
          </p:cNvGraphicFramePr>
          <p:nvPr/>
        </p:nvGraphicFramePr>
        <p:xfrm>
          <a:off x="722376" y="1821502"/>
          <a:ext cx="10725912" cy="3593338"/>
        </p:xfrm>
        <a:graphic>
          <a:graphicData uri="http://schemas.openxmlformats.org/drawingml/2006/table">
            <a:tbl>
              <a:tblPr/>
              <a:tblGrid>
                <a:gridCol w="1810512"/>
                <a:gridCol w="8915400"/>
              </a:tblGrid>
              <a:tr h="409702">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重要论述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安布罗斯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世俗和教会权力都来自上帝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谦卑的王子随时准备悔过</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并愿意接受他的主教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的告诫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安布罗夏斯特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上帝创造的“天国正义之法”必须被服从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实施此法的人是由上帝委任的</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王作为上帝的代理人在人间应受到尊崇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国王所拥有的权柄来自上帝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“统治者是时刻掌握上帝律法的人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并通过行文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书信来传达上帝的律令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5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英诺森三世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国王的权威需要教皇关照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教皇的权力也高于国王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“罗马教会从未犯错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永远不会犯错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4_1#8c7dd1789.bracket?pid=470fd6b59&amp;color=0,0,0&amp;vpa=5&amp;vtp=1"/>
          <p:cNvSpPr/>
          <p:nvPr/>
        </p:nvSpPr>
        <p:spPr>
          <a:xfrm>
            <a:off x="3462401" y="1343475"/>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3_3#8c7dd1789.choices?pid=470fd6b59&amp;color=0,0,0&amp;vtp=1&amp;bbb=1"/>
          <p:cNvSpPr/>
          <p:nvPr/>
        </p:nvSpPr>
        <p:spPr>
          <a:xfrm>
            <a:off x="722376" y="5542602"/>
            <a:ext cx="10753344" cy="719328"/>
          </a:xfrm>
          <a:prstGeom prst="rect">
            <a:avLst/>
          </a:prstGeom>
          <a:noFill/>
        </p:spPr>
        <p:txBody>
          <a:bodyPr wrap="none" lIns="0" tIns="0" rIns="0" bIns="0" rtlCol="0" anchor="t"/>
          <a:lstStyle/>
          <a:p>
            <a:pPr latinLnBrk="1">
              <a:lnSpc>
                <a:spcPts val="30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.旨在维护封建社会等级秩序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.主张王权与教会权力的制衡</a:t>
            </a:r>
            <a:endParaRPr lang="en-US" altLang="zh-CN" sz="2000" dirty="0"/>
          </a:p>
          <a:p>
            <a:pPr latinLnBrk="1">
              <a:lnSpc>
                <a:spcPts val="29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C.折射出教权至上的社会特征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.构建了二元并立的思想格局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8c7dd1789?vop=1&amp;pid=470fd6b5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本题考查中古欧洲文化。选择C：根据材料可知，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安布罗斯提出世俗权力需服从主教告诫，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安布罗夏斯特将国王定位为上帝代理人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，约翰指出国王权柄来自上帝并传达上帝律令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，英诺森三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世则直接宣称教皇权威高于国王且教会永无谬误，这些论述的核心是突出教会在中世纪西欧社会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中的至高地位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。排除A：材料强调的是教权与王权的关系，未体现封建等级的具体分层。排除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权力制衡强调双方互相制约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，而材料中强调教权压制王权。排除D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：二元并立指两种权力平等分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，但材料突出的是教权凌驾于王权之上，并非对等关系。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c3e8df8de?pid=9a5d8bc0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[四川成都蓉城联盟2025高二期末]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教皇尼古拉五世（1447—1455年在位）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凭借巨大的财力，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派遣了很多使者到雅典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、君士坦丁堡、日耳曼和英国去寻求、购买或者抄写希腊和拉丁书稿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论这些书籍是异教的还是基督教的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。他还邀请意大利知名的人文学者来罗马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，将希腊罗马的古典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名作都翻译成拉丁文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这一系列做法(</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c3e8df8de.bracket?pid=9a5d8bc04&amp;color=0,0,0&amp;vpa=6&amp;vtp=1"/>
          <p:cNvSpPr/>
          <p:nvPr/>
        </p:nvSpPr>
        <p:spPr>
          <a:xfrm>
            <a:off x="498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6_2#c3e8df8de.choices?pid=9a5d8bc04&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.受到了宗教改革运动影响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.旨在恢复教皇的权威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C.提高了人文学者政治地位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.削弱了教皇绝对权威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c3e8df8de?vop=1&amp;pid=9a5d8bc0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本题考查中世纪基督教会。选择B：根据材料可知，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教皇通过多种手段收集古希腊罗马名作，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，这一时期基督教会分裂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，教皇这一举措的目的是通过复兴古希腊罗马文化提升罗马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教廷的文化领导力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，进而恢复教皇的权威。排除A：根据所学，宗教改革运动始于1517年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时间不符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。排除C：题干仅提到教皇邀请学者翻译书籍，未涉及人文学者“政治地位”的提升</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项属于过度解读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。排除D：材料中教皇的做法有利于恢复教皇权威，“削弱”不符合题意。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f512650bd?pid=9a5d8bc0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[湖北黄冈中学2025四模]</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7—8世纪，拜占庭帝国法律编纂出现重要变化，如《法律选编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法典弱化罗马法部分原则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，吸纳希腊法和地方习俗，引入基督教教义作为立法依据，规定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将帝国统治权委托给皇帝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”，并大量引用《圣经》规范婚姻、财产等社会关系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。这些变化反映出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拜占庭(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f512650bd.bracket?pid=9a5d8bc04&amp;color=0,0,0&amp;vpa=7&amp;vtp=1"/>
          <p:cNvSpPr/>
          <p:nvPr/>
        </p:nvSpPr>
        <p:spPr>
          <a:xfrm>
            <a:off x="167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f512650bd.choices?pid=9a5d8bc04&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.借助基督教教义强化中央集权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.固守罗马法传统以维护帝国权威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C.通过法律希腊化推动文化统一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.融合多元要素重构国家治理体系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f512650bd?vop=1&amp;pid=9a5d8bc0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本题考查拜占庭文化的特点。选择D：根据材料，“《法律选编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》等法典弱化罗马法部分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，吸纳希腊法和地方习俗，引入基督教教义作为立法依据”可知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，拜占庭在社会治理中融合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、基督教等要素重构国家治理体系。排除A：材料中不仅提到基督教教义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，还有希腊法和地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方习俗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。排除B：根据材料“《法律选编》等法典弱化罗马法部分原则”可知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，拜占庭并未固守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罗马法传统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。排除C：材料中只是提到拜占庭利用希腊法律，而不是法律希腊化。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4fcd77949?pid=9a5d8bc0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[河北石家庄晋州一中2024高二段测]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10世纪以前，基辅罗斯的建筑基本上都是木结构。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纪末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，希腊和基辅罗斯的建筑师共同建造了石砌教堂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，之后陆续建造了多座同名的圣索菲亚大教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，它们的基本结构与东欧传统教堂相近，均由三个侧廊、四道间墙和一个穹顶组成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辅罗斯(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4fcd77949.bracket?pid=9a5d8bc04&amp;color=0,0,0&amp;vpa=8&amp;vtp=1"/>
          <p:cNvSpPr/>
          <p:nvPr/>
        </p:nvSpPr>
        <p:spPr>
          <a:xfrm>
            <a:off x="167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2_2#4fcd77949.choices?pid=9a5d8bc04&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.中央集权的巩固和强化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.教权与王权的二元并立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C.是东西文明交往的桥梁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.深受拜占庭帝国的影响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4fcd77949?vop=1&amp;pid=9a5d8bc0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本题考查俄罗斯文化。选择D：由所学可知,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圣索菲亚大教堂是拜占庭建筑和艺术的结晶，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俄罗斯文化深受拜占庭文化的影响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,在基辅罗斯建造了同名的圣索菲亚大教堂。排除A：1547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伊凡四世正式加冕为沙皇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,采取了巩固和强化中央集权的措施，这与材料时间不符。排除B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欧封建制度确立和发展的过程中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,基督教会与世俗王权互相利用,竞争共存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,逐渐形成了王权与教权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并立的二元政治格局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,此项不符合题意。排除C：阿拉伯帝国是东西文明交往的桥梁。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1#d5aafb734?pid=3edb14e62&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[河南驻马店高级中学2025高二月考]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阅读材料并结合所学知识，完成下列要求。（14分）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雅典是古希腊三大悲剧家的故乡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在雅典人的精神生活里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悲剧是非常重要的一个组成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修昔底德不自觉地将悲剧中的写作方式和写作特点纳入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伯罗奔尼撒战争史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的写作中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他多采用戏剧性的冲突来描绘人物的内心世界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修昔底德生活的时代是智者学派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又名诡辩学派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盛行的时代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修昔底德从智者学派那里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获得了最大的教益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学会了去考察和批判史实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摆脱了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权威和传统的偏见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当时希腊城邦制日渐成熟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雅典民主政治深入人心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演说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辩论和治国之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术成为最主要和最急需的东西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修昔底德从公元前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世纪前后的雅典文化里吸收了养分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慢慢地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建构起了自己的人本史观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摘编自张利《修昔底德人本史观探析》</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c993b084.fixed?pid=d01550081&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8c993b084.fixed?pid=d0155008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欧洲文化的形成</a:t>
            </a:r>
            <a:endParaRPr lang="en-US" altLang="zh-CN" sz="4400" dirty="0"/>
          </a:p>
        </p:txBody>
      </p:sp>
      <p:pic>
        <p:nvPicPr>
          <p:cNvPr id="4" name="C_3#8c993b084.fixed?pid=d0155008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c993b084.fixed?pid=d0155008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2#d5aafb734?pid=3edb14e62&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中世纪后期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西欧的大学作为大学教师的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而兴起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一般来说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修士教师受限于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他们本人的知识背景与直属教会的身份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在大学的学科活动范围是有限的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主要限定在神学与教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会史学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当时的修士教师对民间和民众急迫的社会问题往往有密切的关注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正是这些修士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而非法学院教师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发展了对工商业活动的新解释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为市场经济提供了合法性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并修正了基督教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传统对营利的敌视态度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对物权的私有和公益的属性提出了辩证的解释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BD.26_1#7ae09cebf?pid=d5aafb734&amp;color=0,0,0&amp;vtp=1&amp;bbb=1"/>
          <p:cNvSpPr/>
          <p:nvPr/>
        </p:nvSpPr>
        <p:spPr>
          <a:xfrm>
            <a:off x="722376" y="319983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（1）根据材料一，简析修昔底德人本史观形成的背景。（6分）</a:t>
            </a:r>
            <a:endParaRPr lang="en-US" altLang="zh-CN" sz="2000" dirty="0"/>
          </a:p>
        </p:txBody>
      </p:sp>
      <p:sp>
        <p:nvSpPr>
          <p:cNvPr id="4" name="QO_6_AN.27_1#7ae09cebf?vop=1&amp;pid=d5aafb734&amp;color=0,0,0&amp;vtp=1&amp;bbb=1&amp;hb=1"/>
          <p:cNvSpPr/>
          <p:nvPr/>
        </p:nvSpPr>
        <p:spPr>
          <a:xfrm>
            <a:off x="722376" y="366401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背景：商品经济的发展；城邦制度走向成熟，民主政治进入鼎盛时期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；雅典和斯巴达展开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争霸战争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；戏剧等古典文化兴盛；智者学派传播了批判精神和人文精神。（6分，答出三点即可）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8_1#7ae09cebf?vop=1&amp;pid=d5aafb73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 </a:t>
            </a:r>
            <a:r>
              <a:rPr lang="en-US" altLang="zh-CN" sz="22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本题考查古希腊与中古西欧文化。</a:t>
            </a:r>
            <a:endPar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背景，根据材料一“当时希腊城邦制日渐成熟”“雅典民主政治深入人心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”得出城邦制度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走向成熟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，民主政治进入鼎盛时期；根据材料一“《伯罗奔尼撒战争史》的写作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”及所学得出雅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典和斯巴达展开争霸战争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；根据材料一“从公元前5世纪前后的雅典文化里吸收了养分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剧等古典文化兴盛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；据材料一“修昔底德生活的时代是智者学派（又名诡辩学派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）盛行的时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传统的偏见”得出智者学派传播了批判精神和人文精神；根据所学知识可知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，雅典商品经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，推动人文精神发展，对人本史观有一定的影响。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6" end="6"/>
                                            </p:txEl>
                                          </p:spTgt>
                                        </p:tgtEl>
                                        <p:attrNameLst>
                                          <p:attrName>style.visibility</p:attrName>
                                        </p:attrNameLst>
                                      </p:cBhvr>
                                      <p:to>
                                        <p:strVal val="visible"/>
                                      </p:to>
                                    </p:set>
                                    <p:animEffect transition="in" filter="fade">
                                      <p:cBhvr>
                                        <p:cTn id="3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9_1#2755d8a50?pid=d5aafb734&amp;color=0,0,0&amp;vtp=1&amp;bt=1&amp;bbb=1"/>
          <p:cNvSpPr/>
          <p:nvPr/>
        </p:nvSpPr>
        <p:spPr>
          <a:xfrm>
            <a:off x="722376" y="972000"/>
            <a:ext cx="10833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（2）根据材料二并结合所学知识，对中世纪后期西欧大学中修士教师的作用加以评价。（4分）</a:t>
            </a:r>
            <a:endParaRPr lang="en-US" altLang="zh-CN" sz="2000" dirty="0"/>
          </a:p>
        </p:txBody>
      </p:sp>
      <p:sp>
        <p:nvSpPr>
          <p:cNvPr id="3" name="QO_6_AN.30_1#2755d8a50?vop=1&amp;pid=d5aafb734&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评价：受多种因素限制，研究领域狭隘，在大学中并不居于主流地位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，难以取得重要学术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成果</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；（2分）客观上促进了教会文化和世俗文化的结合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，为商品经济的发展提供了一定的有益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辩护</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。（2分，其他答案言之有理亦可）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1_1#2755d8a50?vop=1&amp;pid=d5aafb73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评价，根据材料二“修士教师受限于他们本人的知识背景与直属教会的身份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”“在大学的学</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科活动范围是有限的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”，结合所学中世纪教会对思想的禁锢，得出受多种因素限制，</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研究领域狭隘，</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在大学中并不居于主流地位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，难以取得重要学术成果；根据材料二“为市场经济提供了合法性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修正了基督教传统对营利的敌视态度</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”，并结合所学中世纪后期商品经济发展，市民文化兴起</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出客观上促进了教会文化和世俗文化的结合</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，为商品经济的发展提供了一定的有益辩护。</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32_1#d1d61a0de?pid=d5aafb734&amp;color=0,0,0&amp;vtp=1&amp;bt=1&amp;bbb=1"/>
          <p:cNvSpPr/>
          <p:nvPr/>
        </p:nvSpPr>
        <p:spPr>
          <a:xfrm>
            <a:off x="722376" y="972000"/>
            <a:ext cx="1108710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（3）综合以上材料并结合所学知识，指出古希腊史学研究和中世纪西欧史学研究的差异。（4分）</a:t>
            </a:r>
            <a:endParaRPr lang="en-US" altLang="zh-CN" sz="2000" dirty="0"/>
          </a:p>
        </p:txBody>
      </p:sp>
      <p:sp>
        <p:nvSpPr>
          <p:cNvPr id="3" name="QO_6_AN.33_1#d1d61a0de?vop=1&amp;pid=d5aafb73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差异：研究者，古希腊主要为独立的世俗学者，中世纪西欧主要为教士阶层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（教会知识分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）；研究倾向，古希腊史学富含人文精神，中世纪西欧史学中渗透了大量的宗教思想。（4分）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4_1#d1d61a0de?vop=1&amp;pid=d5aafb73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差异，可以从研究者和研究方向角度分析。研究者角度，据材料二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“修士教师受限于他们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本人的知识背景与直属教会的身份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”“主要限定在神学与教会史学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”及所学得出古希腊主要为独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立的世俗学者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，中世纪西欧主要为教士阶层；研究倾向角度，据材料一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“慢慢地建构起了自己的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人本史观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”、材料二“受限于他们本人的知识背景与直属教会的身份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”，得出古希腊史学富含人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文精神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，中世纪西欧史学中渗透了大量的宗教思想。</a:t>
            </a:r>
            <a:endParaRPr lang="en-US" altLang="zh-CN" sz="2200" dirty="0"/>
          </a:p>
        </p:txBody>
      </p:sp>
      <p:sp>
        <p:nvSpPr>
          <p:cNvPr id="3" name="QO_5_AS.35_1#d5aafb734?vop=1&amp;pid=3edb14e62&amp;color=0,0,0&amp;vtp=1&amp;bbb=1"/>
          <p:cNvSpPr/>
          <p:nvPr/>
        </p:nvSpPr>
        <p:spPr>
          <a:xfrm>
            <a:off x="722376" y="32555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fade">
                                      <p:cBhvr>
                                        <p:cTn id="27" dur="500"/>
                                        <p:tgtEl>
                                          <p:spTgt spid="3">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1f08e818.fixed?pid=d01550081&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61f08e818.fixed?pid=d0155008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欧洲文化的形成</a:t>
            </a:r>
            <a:endParaRPr lang="en-US" altLang="zh-CN" sz="4400" dirty="0"/>
          </a:p>
        </p:txBody>
      </p:sp>
      <p:pic>
        <p:nvPicPr>
          <p:cNvPr id="4" name="C_3#61f08e818.fixed?pid=d0155008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1f08e818.fixed?pid=d0155008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6_1#9b5d28a07?pid=61f08e81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阿里斯托芬的喜剧以讽刺雅典社会和政治著称，其作品《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骑士》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大胆嘲讽当权者克里昂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，呼吁雅典公民清醒认识政治领导人的真实面目。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这表明雅典戏剧(</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7_1#9b5d28a07.bracket?pid=61f08e818&amp;color=0,0,0&amp;vpa=9&amp;vtp=1"/>
          <p:cNvSpPr/>
          <p:nvPr/>
        </p:nvSpPr>
        <p:spPr>
          <a:xfrm>
            <a:off x="1082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36_2#9b5d28a07.choices?pid=61f08e818&amp;color=0,0,0&amp;vtp=1&amp;bbb=1"/>
          <p:cNvSpPr/>
          <p:nvPr/>
        </p:nvSpPr>
        <p:spPr>
          <a:xfrm>
            <a:off x="722376" y="18768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.奠定了民主政治的基础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.促进了民主反思</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C.增强了公民的爱国之情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.塑造了城邦文化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8_1#9b5d28a07?vop=1&amp;pid=61f08e81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本题考查古希腊文学。选择B：根据材料，阿里斯托芬在作品《骑士》中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“大胆嘲讽当权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者克里昂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，呼吁雅典公民清醒认识政治领导人的真实面目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”，这有利于推动对雅典民主政治的反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。排除A：A项夸大了雅典戏剧的作用，雅典戏剧并不能奠定雅典民主政治基础。排除C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强调的是对民主政治的反思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，题干未涉及“爱国”相关内容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，讽刺当权者并不能等同于增强爱国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。排除D：材料强调的是从政治层面反思民主制度，不是从思想文化角度塑造城邦文化。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9_1#a7f431aa7?pid=61f08e81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[山东部分学校2025高二监测]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公元2世纪，罗马法确立“诚信诉讼”原则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，要求承审员按诚信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和公平的观念裁决纠纷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，无论当事人是罗马公民还是异邦人。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该原则的确立(</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0_1#a7f431aa7.bracket?pid=61f08e818&amp;color=0,0,0&amp;vpa=10&amp;vtp=1"/>
          <p:cNvSpPr/>
          <p:nvPr/>
        </p:nvSpPr>
        <p:spPr>
          <a:xfrm>
            <a:off x="930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9_2#a7f431aa7.choices?pid=61f08e81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.标志着罗马法律体系的最终成形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.说明了罗马法只适用于罗马公民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C.体现罗马法适应社会发展的调整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.消除了罗马帝国内部的矛盾冲突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ef66fd7b?pid=4b0fc2e1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[广西部分学校2025高二联考]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古希腊哲学家赫拉克利特认为宇宙的演变就像火一样不断地燃烧、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熄灭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，再重新点燃，循环往复。他还以“人不能两次踏进同一条河流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”来强调宇宙处在不断变化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这可印证当时的希腊哲学(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ef66fd7b.bracket?pid=4b0fc2e16&amp;color=0,0,0&amp;vpa=1&amp;vtp=1"/>
          <p:cNvSpPr/>
          <p:nvPr/>
        </p:nvSpPr>
        <p:spPr>
          <a:xfrm>
            <a:off x="447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aef66fd7b.choices?pid=4b0fc2e1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.关注人生意义和价值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.带有一定的辩证色彩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C.为城邦政治变革服务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.偏向于主观唯心主义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1_1#a7f431aa7?vop=1&amp;pid=61f08e81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本题考查古罗马法律。选择C：根据材料及所学可知，公元2世纪罗马不断向外扩张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加强对被征服地区的统治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，罗马法适时地进行调整，即材料中提到的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“要求承审员按诚信和公平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的观念裁决纠纷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，无论当事人是罗马公民还是异邦人”。排除A：根据所学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，罗马法发展到体系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、制度化阶段是在查士丁尼统治时期，与材料时间不符。排除B：材料中提到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“要求承审员按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诚信和公平的观念裁决纠纷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，无论当事人是罗马公民还是异邦人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”，说明罗马法不仅仅适用于罗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马公民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，也适用于外邦人。排除D：根据所学可知，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这一规定有利于缓和罗马帝国内部的矛盾，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“消除了”表述绝对。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2_1#c47c1f2ec?pid=61f08e81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3.罗马的首位史学家匹克托采用希腊文撰写《罗马史》，在这部著作中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，他将罗马民族的起源与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特洛伊战争中的希腊英雄相联系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。在帝国初期，李维的历史巨著《罗马建城以来的历史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》却以颂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扬罗马祖先的辉煌业绩为主题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，致力于记述这个世界上卓越民族的壮丽历史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。这两位史学家的观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点存在差异主要是因为二人(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3_1#c47c1f2ec.bracket?pid=61f08e818&amp;color=0,0,0&amp;vpa=11&amp;vtp=1"/>
          <p:cNvSpPr/>
          <p:nvPr/>
        </p:nvSpPr>
        <p:spPr>
          <a:xfrm>
            <a:off x="397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42_2#c47c1f2ec.choices?pid=61f08e818&amp;color=0,0,0&amp;vtp=1&amp;bbb=1"/>
          <p:cNvSpPr/>
          <p:nvPr/>
        </p:nvSpPr>
        <p:spPr>
          <a:xfrm>
            <a:off x="722376" y="2785686"/>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.所处的时代背景不同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B.史学研究方法不同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C.面对的史学传统不同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.史学素养存在高低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4_1#c47c1f2ec?vop=1&amp;pid=61f08e81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本题考查罗马史学的发展变化。选择A：匹克托的《罗马史》成书于罗马早期阶段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,受希腊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文化影响较大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；随着罗马帝国的建立,罗马史学逐渐以颂扬罗马祖先的辉煌业绩为主题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,这两位史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学家的观点存在差异主要是因为二人所处的时代背景不同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：史学研究方法的不同不是二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人观点存在差异的主要原因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：两位史学家的观点存在差异主要是因为二人所处的时代背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景不同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,“面对的史学传统不同”不是主要原因。排除D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：史学素养的高低不是二人观点存在差异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5_1#c47c1f2ec?vop=1&amp;pid=61f08e818&amp;color=0,0,0&amp;vtp=1&amp;bt=1&amp;bbb=1"/>
          <p:cNvSpPr/>
          <p:nvPr/>
        </p:nvSpPr>
        <p:spPr>
          <a:xfrm>
            <a:off x="722376" y="969264"/>
            <a:ext cx="10753344" cy="2735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影响史学观点的几个要素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.研究者的立场不同。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.研究的方法、角度不同。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.史料的选取和运用上的差别。</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.时代的局限性。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6_1#66feb862c?pid=61f08e81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[浙江宁波余姚中学2025高二月考]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古罗马剧作家在戏剧创作初期，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主要学习和翻译古希腊剧本，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大多选择希腊神话为创作素材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，并且经常将故事场景设置在希腊地区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。成熟的希腊文促进了拉丁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，丰富了罗马戏剧的内涵。这表明，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古罗马戏剧(</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7_1#66feb862c.bracket?pid=61f08e818&amp;color=0,0,0&amp;vpa=12&amp;vtp=1"/>
          <p:cNvSpPr/>
          <p:nvPr/>
        </p:nvSpPr>
        <p:spPr>
          <a:xfrm>
            <a:off x="725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46_2#66feb862c.choices?pid=61f08e81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.强化了民族国家认同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.迎合了民众文化需求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C.体现不同文化的互鉴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.传承了西方古典文化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8_1#66feb862c?vop=1&amp;pid=61f08e81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本题考查古罗马的文学和艺术。选择D：据材料可知,古罗马剧作家在戏剧创作初期</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,大多选择</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希腊神话为素材</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,且经常将故事场景设置在希腊地区，这有助于传承希腊文化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，且希腊文促进了拉丁</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，丰富罗马戏剧的内涵，也体现了古罗马戏剧对希腊文化的传承。排除A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：当时未形成民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族国家</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。排除B：材料仅体现古罗马剧作家学习希腊文化，并未体现迎合民众的文化需求。排除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材料仅体现古罗马戏剧学习古希腊文化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,没有体现古希腊学习古罗马文化,不能得出“互鉴”。</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9_1#c12337a7b?pid=61f08e81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中世纪西欧多个贵族城堡收藏的《罗兰之歌》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通过塑造罗兰忠诚殉道、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对抗异教徒的形象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，将封建效忠关系与基督教相结合；而城市行会集会上口耳相传的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《列那狐的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》则借动物寓言揭露贵族剥削、教士腐败，并赞扬市民智慧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。这二者的差异本质上缘于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0_1#c12337a7b.bracket?pid=61f08e818&amp;color=0,0,0&amp;vpa=13&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49_2#c12337a7b.choices?pid=61f08e81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A.《圣经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》对不同地域文学的影响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.对基督教伦理原则的接受程度不同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C.封建主与市民迥异的意识诉求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.抒情诗与寓言体裁的文学传统对立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1_1#c12337a7b?vop=1&amp;pid=61f08e81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本题考查中世纪欧洲文学。选择C：根据材料可知，《罗兰之歌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》“将封建效忠关系与基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督教相结合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”反映的是世俗封建主的诉求，即强化封臣对领主的效忠，《列那狐的故事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贵族剥削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、教士腐败，并赞扬市民智慧”反映的是市民的价值追求，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即市民阶层维护自身利益，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表达对封建特权的不满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。二者的差异本质上缘于封建主和市民的不同意识诉求。排除A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》和《列那狐的故事》都属于西欧文学，地域相同。排除B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：材料中的差异不是简单的接受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程度问题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，而是不同群体的意识诉求差异。排除D：由所学可知，《罗兰之歌》是叙事诗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诗主要颂扬国王的武功伟业和骑士英雄的传奇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，与抒情诗的爱情主题不符。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6ca535d42?pid=61f08e81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拜占庭在实用科学如建筑、美术等方面成就突出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，文艺复兴时期的西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欧教堂采用了拜占庭式的穹顶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。当文艺复兴兴起时，拜占庭出现了与人文主义近似的倾向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“拜占庭文艺复兴”。据此可知，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当时欧洲(</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6ca535d42.bracket?pid=61f08e818&amp;color=0,0,0&amp;vpa=14&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52_2#6ca535d42.choices?pid=61f08e81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.思想解放植根于东欧文化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.东正教文明区域扩展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C.文化的同源异流特征明显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.东西欧文化遥相呼应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4_1#6ca535d42?vop=1&amp;pid=61f08e81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本题考查拜占庭文化。选择D：根据材料可知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，西欧文艺复兴时期采用了拜占庭的建筑风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，而拜占庭也兴起了西欧式的文艺复兴，这反映了当时东西欧文化遥相呼应。排除A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兴植根于希腊罗马古典文化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，而不是东欧文化。排除B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：东正教文明区主要集中于东欧拜占庭和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，而材料强调的空间是东西欧。排除C：材料信息没有体现文化的同源异流特征。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ef66fd7b?vop=1&amp;pid=4b0fc2e1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本题考查古希腊哲学。选择B：材料“宇宙的演变就像火一样不断地燃烧、熄灭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，再重新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，循环往复”体现了赫拉克利特对宇宙的认知，认为宇宙从生到灭再到生，循环往复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不能两次踏进同一条河流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”体现了运动的观念，这反映了古希腊哲学中的辩证思想。排除A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料反映的是对宇宙的认识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，不是人生的意义和价值。排除C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：材料体现的是赫拉克利特对宇宙的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，但并未提到这一哲学观点对雅典政治变革的影响。排除D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：材料中赫拉克利特认为宇宙的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演变是客观的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，不是主观唯心主义。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5_1#a8a98c3ab?pid=1c4e578b4&amp;color=0,0,0&amp;vtp=1&amp;bt=1&amp;bbb=1&amp;hb=1"/>
          <p:cNvSpPr/>
          <p:nvPr/>
        </p:nvSpPr>
        <p:spPr>
          <a:xfrm>
            <a:off x="722377" y="972000"/>
            <a:ext cx="10749631" cy="17575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湖北黄冈中学2025模考]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11—13世纪，西欧兴起的《罗兰之歌》（法兰西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德之歌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》（西班牙）、《尼伯龙根之歌》（德意志）等英雄史诗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，突破传统以氏族首领为主角的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叙事模式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，转而塑造封建国家臣子形象。这些史诗中的主人公皆以忠君爱国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、捍卫信仰为核心特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其广泛传播(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55_1#a8a98c3ab?pid=1c4e578b4&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6_1#a8a98c3ab.bracket?pid=1c4e578b4&amp;color=0,0,0&amp;vpa=15&amp;vtp=1"/>
          <p:cNvSpPr/>
          <p:nvPr/>
        </p:nvSpPr>
        <p:spPr>
          <a:xfrm>
            <a:off x="2700402"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55_2#a8a98c3ab.choices?pid=1c4e578b4&amp;color=0,0,0&amp;vtp=1&amp;bbb=1"/>
          <p:cNvSpPr/>
          <p:nvPr/>
        </p:nvSpPr>
        <p:spPr>
          <a:xfrm>
            <a:off x="722376" y="27912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.推动了市民阶层的力量不断壮大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.强化了区域文化认同与民族意识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C.动摇了基督教会的宗教统治地位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.构建起近代民族国家的政治框架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7_1#a8a98c3ab?vop=1&amp;pid=1c4e578b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本题考查中世纪市民文学。选择B：根据材料可知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，中世纪时期一些国家的文学作品突破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传统以氏族首领为主角的叙事模式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，转而塑造封建国家臣子形象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，这些作品中的主人公以忠君爱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、捍卫信仰为核心特质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。这些文学作品的广泛传播有利于强化中世纪时期对区域文化的认同与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。排除A：材料强调的是这些文学作品弘扬忠君爱国的品质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，其广泛传播有利于强化对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区域文化的认同与民族意识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，与市民阶层力量无关。排除C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：材料没有提到这些文学作品批判基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督教会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，其广泛传播并不会动摇基督教会的宗教统治地位。排除D：根据材料可知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，这些文学作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品的广泛传播有利于强化对区域文化的认同与民族意识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，构建近代民族国家的政治框架说法夸大。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711bf9e01?htil=1&amp;pid=4b0fc2e1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62925" y="972185"/>
            <a:ext cx="1579880" cy="22834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711bf9e01?htil=1&amp;pid=4b0fc2e16&amp;color=0,0,0&amp;vtp=1&amp;bt=1&amp;bbb=1&amp;hb=1"/>
          <p:cNvSpPr/>
          <p:nvPr/>
        </p:nvSpPr>
        <p:spPr>
          <a:xfrm>
            <a:off x="722376" y="972000"/>
            <a:ext cx="955548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[安徽省A10联盟2025高二期末]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考古学家发现，古希腊雕塑多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以人体为主题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，且注重展现人体的比例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、线条和肌肉质感，如著</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名的《掷铁饼者》（见右图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）。这体现出古希腊(</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711bf9e01.bracket?pid=4b0fc2e16&amp;color=0,0,0&amp;vpa=2&amp;vtp=1"/>
          <p:cNvSpPr/>
          <p:nvPr/>
        </p:nvSpPr>
        <p:spPr>
          <a:xfrm>
            <a:off x="6247511" y="196704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4_3#711bf9e01.choices?htil=1&amp;pid=4b0fc2e16&amp;color=0,0,0&amp;vtp=1&amp;bbb=1"/>
          <p:cNvSpPr/>
          <p:nvPr/>
        </p:nvSpPr>
        <p:spPr>
          <a:xfrm>
            <a:off x="503936" y="3876616"/>
            <a:ext cx="9555480" cy="405003"/>
          </a:xfrm>
          <a:prstGeom prst="rect">
            <a:avLst/>
          </a:prstGeom>
          <a:noFill/>
        </p:spPr>
        <p:txBody>
          <a:bodyPr wrap="none" lIns="0" tIns="0" rIns="0" bIns="0" rtlCol="0" anchor="t"/>
          <a:lstStyle/>
          <a:p>
            <a:pPr latinLnBrk="1">
              <a:lnSpc>
                <a:spcPts val="3600"/>
              </a:lnSpc>
              <a:tabLst>
                <a:tab pos="2461895" algn="l"/>
                <a:tab pos="4885690" algn="l"/>
                <a:tab pos="732218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.神灵崇拜的强化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B.人文精神的影响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C.民主政治的繁荣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.雕塑艺术的发达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11bf9e01?vop=1&amp;pid=4b0fc2e16&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本题考查古希腊人文精神。选择B：根据材料可知，古希腊雕塑聚焦人体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，展现人体的活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力与美感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，这体现了古希腊对人的价值和力量的重视，反映出人文精神的影响。排除A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示的是古希腊雕塑以人体为主题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，并未涉及神灵崇拜情况，无法得出对神灵崇拜强化的结论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C：根据雕塑的创作风格无法判断当时是否处于民主政治的繁荣时期。排除D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：材料重点强调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雕塑的主题与风格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，并不是强调雕塑艺术的发达程度。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e3072fb95?pid=4b0fc2e1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古罗马早期史学家尤为重视政治史，撰写于共和国后期的史书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《喀提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林阴谋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》，不仅叙述风格，就连一些史评也与《伯罗奔尼撒战争史》极为相似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；成书于帝国早期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的史诗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《埃涅阿斯纪》有很多情节模仿了《荷马史诗》，有的地方甚至是照搬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。这可用于说明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e3072fb95.bracket?pid=4b0fc2e16&amp;color=0,0,0&amp;vpa=3&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e3072fb95.choices?pid=4b0fc2e16&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A.“希腊化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”范围的扩展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.古罗马文学的虚构性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C.政体变迁的学术影响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.西方古典文化的传承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e3072fb95?vop=1&amp;pid=4b0fc2e1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本题考查古罗马文化与古希腊文化的关系。选择D：根据材料可知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，古罗马一些史书的叙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述风格或一些史诗的情节与古希腊的很多历史和文学作品有相似之处，这体现了古罗马对古希腊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文化的继承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，所以可用于说明西方古典文化的传承。排除A：“希腊化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”是亚历山大征服的客观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，与古罗马史学书写风格没有关系。排除B：材料仅提到古希腊文化对古罗马文学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，并不能说明古罗马文学的虚构性。排除C：材料体现的是古罗马对古希腊史学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、文学的模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，并没有涉及政体变迁的影响。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40ebf17f4?pid=470fd6b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[广东部分学校2025高二联考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查理曼大帝令人用清秀优美的加洛林小草书体抄写希腊古典著作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并加以保存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，宫廷学校教授拉丁语文法与修辞，亚琛王宫礼拜堂采用罗马式拱顶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，浮雕装饰融合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日耳曼动物纹饰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此现象反映出(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40ebf17f4.bracket?pid=470fd6b59&amp;color=0,0,0&amp;vpa=4&amp;vtp=1"/>
          <p:cNvSpPr/>
          <p:nvPr/>
        </p:nvSpPr>
        <p:spPr>
          <a:xfrm>
            <a:off x="447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0_2#40ebf17f4.choices?pid=470fd6b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.古希腊罗马文化的先进性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.中世纪西欧文化的传承与发展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C.城市复兴时期的文化特色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.中古欧洲文化为文艺复兴奠基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7931</Words>
  <Application>WPS 演示</Application>
  <PresentationFormat>宽屏</PresentationFormat>
  <Paragraphs>333</Paragraphs>
  <Slides>42</Slides>
  <Notes>42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42</vt:i4>
      </vt:variant>
    </vt:vector>
  </HeadingPairs>
  <TitlesOfParts>
    <vt:vector size="6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2025-10-16T07:43:00Z</dcterms:created>
  <dcterms:modified xsi:type="dcterms:W3CDTF">2025-10-17T02:44:37Z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7F8B1607C815488A84786247B03F76F0_12</vt:lpwstr>
  </property>
  <property fmtid="{D5CDD505-2E9C-101B-9397-08002B2CF9AE}" pid="3" name="KSOProductBuildVer">
    <vt:lpwstr>2052-12.1.0.23125</vt:lpwstr>
  </property>
</Properties>
</file>